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93" r:id="rId1"/>
  </p:sldMasterIdLst>
  <p:notesMasterIdLst>
    <p:notesMasterId r:id="rId19"/>
  </p:notesMasterIdLst>
  <p:sldIdLst>
    <p:sldId id="256" r:id="rId2"/>
    <p:sldId id="270" r:id="rId3"/>
    <p:sldId id="289" r:id="rId4"/>
    <p:sldId id="302" r:id="rId5"/>
    <p:sldId id="303" r:id="rId6"/>
    <p:sldId id="304" r:id="rId7"/>
    <p:sldId id="293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26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270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75FE3-90C4-4FA6-BF39-9509412872D8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A2D03-31F4-4287-9B8F-E84AC4BBA6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058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A2D03-31F4-4287-9B8F-E84AC4BBA63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A2D03-31F4-4287-9B8F-E84AC4BBA63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A2D03-31F4-4287-9B8F-E84AC4BBA63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A2D03-31F4-4287-9B8F-E84AC4BBA63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A2D03-31F4-4287-9B8F-E84AC4BBA63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A2D03-31F4-4287-9B8F-E84AC4BBA632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7CBC3-660A-46A8-9722-A9EE1632E727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A3B8263-C7EF-4C40-8520-47C82C1000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353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7CBC3-660A-46A8-9722-A9EE1632E727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A3B8263-C7EF-4C40-8520-47C82C1000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026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7CBC3-660A-46A8-9722-A9EE1632E727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A3B8263-C7EF-4C40-8520-47C82C1000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976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7CBC3-660A-46A8-9722-A9EE1632E727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3B8263-C7EF-4C40-8520-47C82C1000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774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7CBC3-660A-46A8-9722-A9EE1632E727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3B8263-C7EF-4C40-8520-47C82C1000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0439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7CBC3-660A-46A8-9722-A9EE1632E727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3B8263-C7EF-4C40-8520-47C82C1000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395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7CBC3-660A-46A8-9722-A9EE1632E727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B8263-C7EF-4C40-8520-47C82C1000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901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7CBC3-660A-46A8-9722-A9EE1632E727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B8263-C7EF-4C40-8520-47C82C1000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514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7CBC3-660A-46A8-9722-A9EE1632E727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B8263-C7EF-4C40-8520-47C82C1000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688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7CBC3-660A-46A8-9722-A9EE1632E727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A3B8263-C7EF-4C40-8520-47C82C1000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02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7CBC3-660A-46A8-9722-A9EE1632E727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A3B8263-C7EF-4C40-8520-47C82C1000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490794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7CBC3-660A-46A8-9722-A9EE1632E727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A3B8263-C7EF-4C40-8520-47C82C1000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25363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7CBC3-660A-46A8-9722-A9EE1632E727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B8263-C7EF-4C40-8520-47C82C1000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78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7CBC3-660A-46A8-9722-A9EE1632E727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B8263-C7EF-4C40-8520-47C82C1000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699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7CBC3-660A-46A8-9722-A9EE1632E727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B8263-C7EF-4C40-8520-47C82C1000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597663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7CBC3-660A-46A8-9722-A9EE1632E727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3B8263-C7EF-4C40-8520-47C82C1000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685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7CBC3-660A-46A8-9722-A9EE1632E727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A3B8263-C7EF-4C40-8520-47C82C1000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82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4" r:id="rId1"/>
    <p:sldLayoutId id="2147484595" r:id="rId2"/>
    <p:sldLayoutId id="2147484596" r:id="rId3"/>
    <p:sldLayoutId id="2147484597" r:id="rId4"/>
    <p:sldLayoutId id="2147484598" r:id="rId5"/>
    <p:sldLayoutId id="2147484599" r:id="rId6"/>
    <p:sldLayoutId id="2147484600" r:id="rId7"/>
    <p:sldLayoutId id="2147484601" r:id="rId8"/>
    <p:sldLayoutId id="2147484602" r:id="rId9"/>
    <p:sldLayoutId id="2147484603" r:id="rId10"/>
    <p:sldLayoutId id="2147484604" r:id="rId11"/>
    <p:sldLayoutId id="2147484605" r:id="rId12"/>
    <p:sldLayoutId id="2147484606" r:id="rId13"/>
    <p:sldLayoutId id="2147484607" r:id="rId14"/>
    <p:sldLayoutId id="2147484608" r:id="rId15"/>
    <p:sldLayoutId id="214748460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62184" y="642549"/>
            <a:ext cx="8143102" cy="3620532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000" b="1" i="1" dirty="0" smtClean="0"/>
              <a:t>Проблема компенсаторности качеств личности современного педагога</a:t>
            </a:r>
            <a:r>
              <a:rPr lang="ru-RU" sz="3200" i="1" dirty="0" smtClean="0"/>
              <a:t/>
            </a:r>
            <a:br>
              <a:rPr lang="ru-RU" sz="3200" i="1" dirty="0" smtClean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50724" y="4777379"/>
            <a:ext cx="7253888" cy="175934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Криницына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Екатерина Владимировна,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кандидат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педагогических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наук,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доцент, 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ведущий научный сотрудник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ЧГИК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3584" t="2215" r="13875" b="6978"/>
          <a:stretch>
            <a:fillRect/>
          </a:stretch>
        </p:blipFill>
        <p:spPr bwMode="auto">
          <a:xfrm>
            <a:off x="556054" y="185352"/>
            <a:ext cx="2940907" cy="2607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148865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5862" y="2708807"/>
            <a:ext cx="4434434" cy="26966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/>
              <a:t>Рационализм (умение здраво и логично мыслить, принимать обдуманные решения)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45404" y="1360311"/>
            <a:ext cx="4876023" cy="117367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Ценностные ориентации прошлого</a:t>
            </a:r>
            <a:endParaRPr lang="ru-RU" sz="2800" dirty="0"/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6767066" y="1360311"/>
            <a:ext cx="4464679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/>
              <a:t>Трансформация ценностных ориентаций современности</a:t>
            </a:r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262357" y="2669022"/>
            <a:ext cx="5023806" cy="24127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dirty="0"/>
              <a:t>Исполнительность (дисциплинированность); Ответственность (чувство долга, умение держать слово)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49320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5862" y="2708807"/>
            <a:ext cx="4434434" cy="26966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/>
              <a:t>Творчество, возможность творческое деятельности (признание высоких творческих результатов, неординарности профессиональной деятельности)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45404" y="1360311"/>
            <a:ext cx="4876023" cy="117367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Ценностные ориентации прошлого</a:t>
            </a:r>
            <a:endParaRPr lang="ru-RU" sz="2800" dirty="0"/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6767066" y="1360311"/>
            <a:ext cx="4464679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/>
              <a:t>Трансформация ценностных ориентаций современности</a:t>
            </a:r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262357" y="2669022"/>
            <a:ext cx="5023806" cy="24127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dirty="0"/>
              <a:t>Общественное признание (уважение окружающих, коллектива, товарищей)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4884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5862" y="2708807"/>
            <a:ext cx="4434434" cy="26966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/>
              <a:t>Вера в эффективность методик влияния на развитие качеств личности ребенка как направленность на результат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45404" y="1360311"/>
            <a:ext cx="4876023" cy="117367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Ценностные ориентации прошлого</a:t>
            </a:r>
            <a:endParaRPr lang="ru-RU" sz="2800" dirty="0"/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6767066" y="1360311"/>
            <a:ext cx="4464679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/>
              <a:t>Трансформация ценностных ориентаций современности</a:t>
            </a:r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262357" y="2669022"/>
            <a:ext cx="5023806" cy="24127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dirty="0" smtClean="0"/>
              <a:t>Вера </a:t>
            </a:r>
            <a:r>
              <a:rPr lang="ru-RU" sz="3200" dirty="0"/>
              <a:t>в ребенка как стремление к положительному (продуктивному) результату</a:t>
            </a:r>
          </a:p>
        </p:txBody>
      </p:sp>
    </p:spTree>
    <p:extLst>
      <p:ext uri="{BB962C8B-B14F-4D97-AF65-F5344CB8AC3E}">
        <p14:creationId xmlns:p14="http://schemas.microsoft.com/office/powerpoint/2010/main" val="1420145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5862" y="2708807"/>
            <a:ext cx="4434434" cy="26966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/>
              <a:t>Терпение, настойчивость, оптимизм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45404" y="1360311"/>
            <a:ext cx="4876023" cy="117367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Ценностные ориентации прошлого</a:t>
            </a:r>
            <a:endParaRPr lang="ru-RU" sz="2800" dirty="0"/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6767066" y="1360311"/>
            <a:ext cx="4464679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/>
              <a:t>Трансформация ценностных ориентаций современности</a:t>
            </a:r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262357" y="2669022"/>
            <a:ext cx="5023806" cy="2412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dirty="0"/>
              <a:t>Открытость, великодушие и благородство</a:t>
            </a:r>
          </a:p>
        </p:txBody>
      </p:sp>
    </p:spTree>
    <p:extLst>
      <p:ext uri="{BB962C8B-B14F-4D97-AF65-F5344CB8AC3E}">
        <p14:creationId xmlns:p14="http://schemas.microsoft.com/office/powerpoint/2010/main" val="1132959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3604" y="3058789"/>
            <a:ext cx="9556692" cy="108433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/>
              <a:t>Жизнерадостность (чувство юмора)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45404" y="1360311"/>
            <a:ext cx="4876023" cy="117367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Ценностные ориентации прошлого</a:t>
            </a:r>
            <a:endParaRPr lang="ru-RU" sz="2800" dirty="0"/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6767066" y="1360311"/>
            <a:ext cx="4464679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/>
              <a:t>Трансформация ценностных ориентаций современности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3836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092" y="624110"/>
            <a:ext cx="10144897" cy="113054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Тенденции ценностных изменений профессиональной деятельности педагога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23095" y="2055377"/>
            <a:ext cx="5847042" cy="3935592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общественный статус педагога</a:t>
            </a:r>
          </a:p>
          <a:p>
            <a:pPr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идеального ученика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ели деятельности педагога</a:t>
            </a:r>
          </a:p>
          <a:p>
            <a:pPr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деятельности ученика</a:t>
            </a:r>
          </a:p>
          <a:p>
            <a:pPr>
              <a:buFontTx/>
              <a:buChar char="-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риоритетные качества личности педагога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2" descr="ÐÐ°ÑÑÐ¸Ð½ÐºÐ¸ Ð¿Ð¾ Ð·Ð°Ð¿ÑÐ¾ÑÑ ÐºÐ°ÑÑÐ¸Ð½Ð° ÑÑÐ¸ÑÐµÐ»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7431351" y="5421666"/>
            <a:ext cx="3622369" cy="6635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Happy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Birthday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Miss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Jones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— С днем рождения, мисс Джонс! Американский художник </a:t>
            </a:r>
            <a:r>
              <a:rPr lang="ru-RU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Norman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Rockwell</a:t>
            </a:r>
            <a:endParaRPr lang="ru-RU" sz="5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351" y="1807388"/>
            <a:ext cx="3476711" cy="3476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323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092" y="624110"/>
            <a:ext cx="10144897" cy="113054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Рефлексия искусства как механизм переосмысления ценностей профессиональной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80841" y="2055377"/>
            <a:ext cx="5899095" cy="3935592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фильм «Жить»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Сигарев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фильм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«Если я останусь»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реж.Р.Дж.Катлер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мелодрама «Кука»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Я.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Чеважевский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 «До встречи с тобой»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Мойес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(«Последняя лекция»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Пауш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Рэнди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«Жизнь Пи»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Ли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 «Элегантность ежика»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Барбери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«Пять языков любви»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Чепмен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 «Цена нелюбви»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Шрайвер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фильм «Леди в фургоне»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Хайтнер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</a:t>
            </a:r>
          </a:p>
          <a:p>
            <a:pPr>
              <a:buFontTx/>
              <a:buChar char="-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2" descr="ÐÐ°ÑÑÐ¸Ð½ÐºÐ¸ Ð¿Ð¾ Ð·Ð°Ð¿ÑÐ¾ÑÑ ÐºÐ°ÑÑÐ¸Ð½Ð° ÑÑÐ¸ÑÐµÐ»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6813492" y="5316470"/>
            <a:ext cx="4612461" cy="3965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100" i="1" dirty="0"/>
              <a:t>«Начальная школа». </a:t>
            </a:r>
            <a:r>
              <a:rPr lang="ru-RU" sz="1100" i="1" dirty="0" err="1"/>
              <a:t>Магнус</a:t>
            </a:r>
            <a:r>
              <a:rPr lang="ru-RU" sz="1100" i="1" dirty="0"/>
              <a:t> </a:t>
            </a:r>
            <a:r>
              <a:rPr lang="ru-RU" sz="1100" i="1" dirty="0" err="1"/>
              <a:t>Энкель</a:t>
            </a:r>
            <a:r>
              <a:rPr lang="ru-RU" sz="1100" i="1" dirty="0"/>
              <a:t>, финский художник</a:t>
            </a:r>
            <a:endParaRPr lang="ru-RU" sz="5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big5.ru/wp-content/uploads/2015/02/%D1%88%D0%BA%D0%BE%D0%BB%D0%B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492" y="1976233"/>
            <a:ext cx="4612461" cy="322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49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8528" y="790832"/>
            <a:ext cx="10151299" cy="6067168"/>
          </a:xfrm>
        </p:spPr>
        <p:txBody>
          <a:bodyPr>
            <a:noAutofit/>
          </a:bodyPr>
          <a:lstStyle/>
          <a:p>
            <a:r>
              <a:rPr lang="ru-RU" sz="6600" b="1" dirty="0" smtClean="0"/>
              <a:t>Спасибо за внимание!</a:t>
            </a:r>
            <a:endParaRPr lang="ru-RU" sz="66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3872">
            <a:off x="1864287" y="1969179"/>
            <a:ext cx="2821002" cy="396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883" y="1909719"/>
            <a:ext cx="4394645" cy="3464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ÐÐ°ÑÑÐ¸Ð½ÐºÐ¸ Ð¿Ð¾ Ð·Ð°Ð¿ÑÐ¾ÑÑ ÐºÐ°ÑÑÐ¸Ð½Ð° ÑÑÐ¸ÑÐµÐ»Ñ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4026">
            <a:off x="8352806" y="2816704"/>
            <a:ext cx="3167129" cy="367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443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2123" y="1442241"/>
            <a:ext cx="5451771" cy="479442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/>
              <a:t>Ничто так прочно не запоминают ученики, как ошибки своих учителей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ÐÐ½ÑÐ¾Ð½ ÐÐ¸Ð³Ð¾Ð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736" y="1076240"/>
            <a:ext cx="3616797" cy="441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092" y="624110"/>
            <a:ext cx="10144897" cy="113054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Ценностный портрет современного учителя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2108" y="1552575"/>
            <a:ext cx="10849233" cy="503357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3600" u="sng" dirty="0" smtClean="0"/>
              <a:t>Индивидуальные ценности</a:t>
            </a:r>
            <a:r>
              <a:rPr lang="ru-RU" sz="3600" dirty="0" smtClean="0"/>
              <a:t>:</a:t>
            </a:r>
          </a:p>
          <a:p>
            <a:pPr marL="0" indent="0">
              <a:buNone/>
            </a:pPr>
            <a:r>
              <a:rPr lang="ru-RU" sz="3600" dirty="0" smtClean="0"/>
              <a:t>- доброта </a:t>
            </a:r>
            <a:r>
              <a:rPr lang="ru-RU" sz="3600" dirty="0"/>
              <a:t>(65 </a:t>
            </a:r>
            <a:r>
              <a:rPr lang="ru-RU" sz="3600" dirty="0" smtClean="0"/>
              <a:t>%) </a:t>
            </a:r>
          </a:p>
          <a:p>
            <a:pPr>
              <a:buFontTx/>
              <a:buChar char="-"/>
            </a:pPr>
            <a:r>
              <a:rPr lang="ru-RU" sz="3600" dirty="0" smtClean="0"/>
              <a:t>любовь </a:t>
            </a:r>
            <a:r>
              <a:rPr lang="ru-RU" sz="3600" dirty="0"/>
              <a:t>к детям (60 </a:t>
            </a:r>
            <a:r>
              <a:rPr lang="ru-RU" sz="3600" dirty="0" smtClean="0"/>
              <a:t>%)</a:t>
            </a:r>
          </a:p>
          <a:p>
            <a:pPr>
              <a:buFontTx/>
              <a:buChar char="-"/>
            </a:pPr>
            <a:r>
              <a:rPr lang="ru-RU" sz="3600" dirty="0"/>
              <a:t>креативность (55 </a:t>
            </a:r>
            <a:r>
              <a:rPr lang="ru-RU" sz="3600" dirty="0" smtClean="0"/>
              <a:t>%)</a:t>
            </a:r>
          </a:p>
          <a:p>
            <a:pPr>
              <a:buFontTx/>
              <a:buChar char="-"/>
            </a:pPr>
            <a:r>
              <a:rPr lang="ru-RU" sz="3600" dirty="0" smtClean="0"/>
              <a:t>чуткость </a:t>
            </a:r>
            <a:r>
              <a:rPr lang="ru-RU" sz="3600" dirty="0"/>
              <a:t>(55 </a:t>
            </a:r>
            <a:r>
              <a:rPr lang="ru-RU" sz="3600" dirty="0" smtClean="0"/>
              <a:t>%)</a:t>
            </a:r>
          </a:p>
          <a:p>
            <a:pPr>
              <a:buFontTx/>
              <a:buChar char="-"/>
            </a:pPr>
            <a:r>
              <a:rPr lang="ru-RU" sz="3600" dirty="0" smtClean="0"/>
              <a:t>общение </a:t>
            </a:r>
            <a:r>
              <a:rPr lang="ru-RU" sz="3600" dirty="0"/>
              <a:t>(50 </a:t>
            </a:r>
            <a:r>
              <a:rPr lang="ru-RU" sz="3600" dirty="0" smtClean="0"/>
              <a:t>%)</a:t>
            </a:r>
          </a:p>
          <a:p>
            <a:pPr>
              <a:buFontTx/>
              <a:buChar char="-"/>
            </a:pPr>
            <a:r>
              <a:rPr lang="ru-RU" sz="3600" dirty="0" smtClean="0"/>
              <a:t>Успешность</a:t>
            </a:r>
            <a:r>
              <a:rPr lang="ru-RU" sz="3100" dirty="0" smtClean="0"/>
              <a:t> (48 %)</a:t>
            </a:r>
            <a:endParaRPr lang="ru-RU" sz="3600" dirty="0" smtClean="0"/>
          </a:p>
          <a:p>
            <a:pPr>
              <a:buFontTx/>
              <a:buChar char="-"/>
            </a:pPr>
            <a:r>
              <a:rPr lang="ru-RU" sz="3600" dirty="0"/>
              <a:t>жизненная мудрость (</a:t>
            </a:r>
            <a:r>
              <a:rPr lang="ru-RU" sz="3600" dirty="0" smtClean="0"/>
              <a:t>40 %)</a:t>
            </a:r>
          </a:p>
          <a:p>
            <a:pPr marL="0" indent="0"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2" descr="ÐÐ°ÑÑÐ¸Ð½ÐºÐ¸ Ð¿Ð¾ Ð·Ð°Ð¿ÑÐ¾ÑÑ ÐºÐ°ÑÑÐ¸Ð½Ð° ÑÑÐ¸ÑÐµÐ»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127" y="1707419"/>
            <a:ext cx="4685455" cy="335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7188128" y="5130352"/>
            <a:ext cx="4551852" cy="307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«Награда учителю». Абрам М. Харьковский, советский художник</a:t>
            </a:r>
            <a:endParaRPr lang="ru-RU" sz="5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092" y="624110"/>
            <a:ext cx="10144897" cy="113054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Ценностный портрет современного учителя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2109" y="1359463"/>
            <a:ext cx="6267828" cy="492805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3600" u="sng" dirty="0" smtClean="0"/>
              <a:t>Ценности профессиональной реализации</a:t>
            </a:r>
            <a:r>
              <a:rPr lang="ru-RU" sz="3600" dirty="0" smtClean="0"/>
              <a:t>:</a:t>
            </a:r>
          </a:p>
          <a:p>
            <a:pPr>
              <a:buFontTx/>
              <a:buChar char="-"/>
            </a:pPr>
            <a:r>
              <a:rPr lang="ru-RU" sz="3200" dirty="0" smtClean="0"/>
              <a:t>компетентность </a:t>
            </a:r>
            <a:r>
              <a:rPr lang="ru-RU" sz="3200" dirty="0"/>
              <a:t>(75 </a:t>
            </a:r>
            <a:r>
              <a:rPr lang="ru-RU" sz="3200" dirty="0" smtClean="0"/>
              <a:t>%)</a:t>
            </a:r>
          </a:p>
          <a:p>
            <a:pPr>
              <a:buFontTx/>
              <a:buChar char="-"/>
            </a:pPr>
            <a:r>
              <a:rPr lang="ru-RU" sz="3200" dirty="0" smtClean="0"/>
              <a:t>самосовершенствование </a:t>
            </a:r>
            <a:r>
              <a:rPr lang="ru-RU" sz="3200" dirty="0"/>
              <a:t>(75 %)</a:t>
            </a:r>
            <a:endParaRPr lang="ru-RU" sz="3600" dirty="0" smtClean="0"/>
          </a:p>
          <a:p>
            <a:pPr>
              <a:buFontTx/>
              <a:buChar char="-"/>
            </a:pPr>
            <a:r>
              <a:rPr lang="ru-RU" sz="2800" dirty="0"/>
              <a:t>ответственность и </a:t>
            </a:r>
            <a:r>
              <a:rPr lang="ru-RU" sz="2800" dirty="0" smtClean="0"/>
              <a:t>заинтересованность </a:t>
            </a:r>
            <a:r>
              <a:rPr lang="ru-RU" sz="2800" dirty="0"/>
              <a:t>в работе (50 </a:t>
            </a:r>
            <a:r>
              <a:rPr lang="ru-RU" sz="2800" dirty="0" smtClean="0"/>
              <a:t>%)</a:t>
            </a:r>
          </a:p>
          <a:p>
            <a:pPr>
              <a:buFontTx/>
              <a:buChar char="-"/>
            </a:pPr>
            <a:r>
              <a:rPr lang="ru-RU" sz="2800" dirty="0" smtClean="0"/>
              <a:t>позиция </a:t>
            </a:r>
            <a:r>
              <a:rPr lang="ru-RU" sz="2800" dirty="0"/>
              <a:t>сотрудничества и партнерства (45 </a:t>
            </a:r>
            <a:r>
              <a:rPr lang="ru-RU" sz="2800" dirty="0" smtClean="0"/>
              <a:t>%)</a:t>
            </a:r>
          </a:p>
          <a:p>
            <a:pPr>
              <a:buFontTx/>
              <a:buChar char="-"/>
            </a:pPr>
            <a:r>
              <a:rPr lang="ru-RU" sz="2400" dirty="0"/>
              <a:t>педагогическая интуиция (35 </a:t>
            </a:r>
            <a:r>
              <a:rPr lang="ru-RU" sz="2400" dirty="0" smtClean="0"/>
              <a:t>%)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2" descr="ÐÐ°ÑÑÐ¸Ð½ÐºÐ¸ Ð¿Ð¾ Ð·Ð°Ð¿ÑÐ¾ÑÑ ÐºÐ°ÑÑÐ¸Ð½Ð° ÑÑÐ¸ÑÐµÐ»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384" y="2122371"/>
            <a:ext cx="4466803" cy="325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7331384" y="5462125"/>
            <a:ext cx="4755420" cy="307496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«Сельская школа». Морган </a:t>
            </a:r>
            <a:r>
              <a:rPr lang="ru-RU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Уэйстлинг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американский художник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53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092" y="624110"/>
            <a:ext cx="10144897" cy="113054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Ценностный портрет современного учителя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2109" y="1310910"/>
            <a:ext cx="5830857" cy="493614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200" u="sng" dirty="0" smtClean="0"/>
              <a:t>Социально-значимые, гуманистические ценности </a:t>
            </a:r>
            <a:r>
              <a:rPr lang="ru-RU" sz="3600" dirty="0" smtClean="0"/>
              <a:t>:</a:t>
            </a:r>
          </a:p>
          <a:p>
            <a:pPr>
              <a:buFontTx/>
              <a:buChar char="-"/>
            </a:pPr>
            <a:r>
              <a:rPr lang="ru-RU" sz="3600" dirty="0"/>
              <a:t>семья (90 </a:t>
            </a:r>
            <a:r>
              <a:rPr lang="ru-RU" sz="3600" dirty="0" smtClean="0"/>
              <a:t>%)</a:t>
            </a:r>
          </a:p>
          <a:p>
            <a:pPr>
              <a:buFontTx/>
              <a:buChar char="-"/>
            </a:pPr>
            <a:r>
              <a:rPr lang="ru-RU" sz="3600" dirty="0" smtClean="0"/>
              <a:t>патриотизм </a:t>
            </a:r>
            <a:r>
              <a:rPr lang="ru-RU" sz="3600" dirty="0"/>
              <a:t>(75 </a:t>
            </a:r>
            <a:r>
              <a:rPr lang="ru-RU" sz="3600" dirty="0" smtClean="0"/>
              <a:t>%)</a:t>
            </a:r>
          </a:p>
          <a:p>
            <a:pPr>
              <a:buFontTx/>
              <a:buChar char="-"/>
            </a:pPr>
            <a:r>
              <a:rPr lang="ru-RU" sz="3600" dirty="0" smtClean="0"/>
              <a:t>материальное </a:t>
            </a:r>
            <a:r>
              <a:rPr lang="ru-RU" sz="3600" dirty="0"/>
              <a:t>благосостояние (70 </a:t>
            </a:r>
            <a:r>
              <a:rPr lang="ru-RU" sz="3600" dirty="0" smtClean="0"/>
              <a:t>%)</a:t>
            </a:r>
          </a:p>
          <a:p>
            <a:pPr>
              <a:buFontTx/>
              <a:buChar char="-"/>
            </a:pPr>
            <a:r>
              <a:rPr lang="ru-RU" sz="3600" dirty="0" smtClean="0"/>
              <a:t>духовность </a:t>
            </a:r>
            <a:r>
              <a:rPr lang="ru-RU" sz="3600" dirty="0"/>
              <a:t>(55 </a:t>
            </a:r>
            <a:r>
              <a:rPr lang="ru-RU" sz="3600" dirty="0" smtClean="0"/>
              <a:t>%)</a:t>
            </a:r>
          </a:p>
          <a:p>
            <a:pPr>
              <a:buFontTx/>
              <a:buChar char="-"/>
            </a:pPr>
            <a:r>
              <a:rPr lang="ru-RU" sz="3600" dirty="0" smtClean="0"/>
              <a:t>наслаждение </a:t>
            </a:r>
            <a:r>
              <a:rPr lang="ru-RU" sz="3600" dirty="0"/>
              <a:t>прекрасным (природой, искусством) (45 %).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2" descr="ÐÐ°ÑÑÐ¸Ð½ÐºÐ¸ Ð¿Ð¾ Ð·Ð°Ð¿ÑÐ¾ÑÑ ÐºÐ°ÑÑÐ¸Ð½Ð° ÑÑÐ¸ÑÐµÐ»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995" y="1788182"/>
            <a:ext cx="4499223" cy="324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6861995" y="5219364"/>
            <a:ext cx="4755420" cy="307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«Не решила». Виктор А. Цветков, российский художник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73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092" y="624110"/>
            <a:ext cx="10144897" cy="113054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Ценностный портрет современного учителя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2109" y="1310910"/>
            <a:ext cx="5830857" cy="49361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u="sng" dirty="0" smtClean="0"/>
              <a:t>Нормативные ценности </a:t>
            </a:r>
            <a:r>
              <a:rPr lang="ru-RU" sz="3600" dirty="0" smtClean="0"/>
              <a:t>:</a:t>
            </a:r>
          </a:p>
          <a:p>
            <a:pPr>
              <a:buFontTx/>
              <a:buChar char="-"/>
            </a:pPr>
            <a:r>
              <a:rPr lang="ru-RU" sz="3200" dirty="0" smtClean="0"/>
              <a:t>гедонизм </a:t>
            </a:r>
            <a:r>
              <a:rPr lang="ru-RU" sz="3200" dirty="0"/>
              <a:t>(54</a:t>
            </a:r>
            <a:r>
              <a:rPr lang="ru-RU" sz="3200" dirty="0" smtClean="0"/>
              <a:t>%)</a:t>
            </a:r>
          </a:p>
          <a:p>
            <a:pPr>
              <a:buFontTx/>
              <a:buChar char="-"/>
            </a:pPr>
            <a:r>
              <a:rPr lang="ru-RU" sz="3200" dirty="0" smtClean="0"/>
              <a:t>власть </a:t>
            </a:r>
            <a:r>
              <a:rPr lang="ru-RU" sz="3200" dirty="0"/>
              <a:t>(50</a:t>
            </a:r>
            <a:r>
              <a:rPr lang="ru-RU" sz="3200" dirty="0" smtClean="0"/>
              <a:t>%)</a:t>
            </a:r>
          </a:p>
          <a:p>
            <a:pPr>
              <a:buFontTx/>
              <a:buChar char="-"/>
            </a:pPr>
            <a:r>
              <a:rPr lang="ru-RU" sz="3200" dirty="0" smtClean="0"/>
              <a:t>традиции </a:t>
            </a:r>
            <a:r>
              <a:rPr lang="ru-RU" sz="3200" dirty="0"/>
              <a:t>(8</a:t>
            </a:r>
            <a:r>
              <a:rPr lang="ru-RU" sz="3200" dirty="0" smtClean="0"/>
              <a:t>%)</a:t>
            </a:r>
          </a:p>
          <a:p>
            <a:pPr>
              <a:buFontTx/>
              <a:buChar char="-"/>
            </a:pPr>
            <a:r>
              <a:rPr lang="ru-RU" sz="3200" dirty="0" smtClean="0"/>
              <a:t>универсализм </a:t>
            </a:r>
            <a:r>
              <a:rPr lang="ru-RU" sz="3200" dirty="0"/>
              <a:t>(6%)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2" descr="ÐÐ°ÑÑÐ¸Ð½ÐºÐ¸ Ð¿Ð¾ Ð·Ð°Ð¿ÑÐ¾ÑÑ ÐºÐ°ÑÑÐ¸Ð½Ð° ÑÑÐ¸ÑÐµÐ»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684021" y="5065616"/>
            <a:ext cx="5033246" cy="307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«Дополнительные занятия в школе». Дмитрий И.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Пускин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советский художник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995" y="1463095"/>
            <a:ext cx="4457905" cy="343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14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04566" y="1893536"/>
            <a:ext cx="4175730" cy="3912490"/>
          </a:xfrm>
        </p:spPr>
        <p:txBody>
          <a:bodyPr/>
          <a:lstStyle/>
          <a:p>
            <a:r>
              <a:rPr lang="ru-RU" dirty="0" smtClean="0"/>
              <a:t>1. Профессиональная деятельность</a:t>
            </a:r>
          </a:p>
          <a:p>
            <a:r>
              <a:rPr lang="ru-RU" dirty="0" smtClean="0"/>
              <a:t>2. Самообразование</a:t>
            </a:r>
          </a:p>
          <a:p>
            <a:r>
              <a:rPr lang="ru-RU" dirty="0" smtClean="0"/>
              <a:t>3. Собственный престиж</a:t>
            </a:r>
          </a:p>
          <a:p>
            <a:r>
              <a:rPr lang="ru-RU" dirty="0" smtClean="0"/>
              <a:t>4. Семья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Высокий процент профессионального выгорания, неустойчивость ценностных ориентаций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1813" y="719866"/>
            <a:ext cx="4876023" cy="117367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Ценности педагогов со стажем более 15 лет</a:t>
            </a:r>
            <a:endParaRPr lang="ru-RU" sz="2800" dirty="0"/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6977459" y="719866"/>
            <a:ext cx="430283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Ценности педагогов со стажем менее 5 лет</a:t>
            </a:r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2045697" y="2094488"/>
            <a:ext cx="4175730" cy="3912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1. Семья</a:t>
            </a:r>
          </a:p>
          <a:p>
            <a:r>
              <a:rPr lang="ru-RU" dirty="0" smtClean="0"/>
              <a:t>2. Профессиональная деятельность</a:t>
            </a:r>
          </a:p>
          <a:p>
            <a:r>
              <a:rPr lang="ru-RU" dirty="0" smtClean="0"/>
              <a:t>3. Собственный престиж</a:t>
            </a:r>
          </a:p>
          <a:p>
            <a:r>
              <a:rPr lang="ru-RU" dirty="0" smtClean="0"/>
              <a:t>4. Самообразование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Слабая адаптивность к прогрессу в образовании, консерватизм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5862" y="2708807"/>
            <a:ext cx="4434434" cy="26966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/>
              <a:t>Видение одаренностей ученика, развитие их для повышения показателей  успешного участия в научно-исследовательской и творческой деятельности</a:t>
            </a:r>
            <a:endParaRPr lang="ru-RU" sz="24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45404" y="1360311"/>
            <a:ext cx="4876023" cy="117367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Ценностные ориентации прошлого</a:t>
            </a:r>
            <a:endParaRPr lang="ru-RU" sz="2800" dirty="0"/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6767066" y="1360311"/>
            <a:ext cx="4464679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/>
              <a:t>Трансформация ценностных ориентаций современности</a:t>
            </a:r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262357" y="2669022"/>
            <a:ext cx="5023806" cy="2412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dirty="0"/>
              <a:t>Внимание к развитию личности ученика, его качеств</a:t>
            </a:r>
            <a:endParaRPr lang="ru-RU" sz="3200" dirty="0" smtClean="0"/>
          </a:p>
          <a:p>
            <a:pPr marL="0" indent="0" algn="ctr">
              <a:buNone/>
            </a:pPr>
            <a:endParaRPr lang="ru-RU" sz="3200" dirty="0" smtClean="0"/>
          </a:p>
          <a:p>
            <a:pPr algn="ctr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06563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5862" y="2708807"/>
            <a:ext cx="4434434" cy="26966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/>
              <a:t>Воспитанность (свобода самовыражения, высокий интеллектуальный запас в ограниченной области знания, </a:t>
            </a:r>
            <a:r>
              <a:rPr lang="ru-RU" sz="2400" dirty="0" err="1"/>
              <a:t>компромисность</a:t>
            </a:r>
            <a:r>
              <a:rPr lang="ru-RU" sz="2400" dirty="0"/>
              <a:t>)</a:t>
            </a:r>
            <a:endParaRPr lang="ru-RU" sz="24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45404" y="1360311"/>
            <a:ext cx="4876023" cy="117367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Ценностные ориентации прошлого</a:t>
            </a:r>
            <a:endParaRPr lang="ru-RU" sz="2800" dirty="0"/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6767066" y="1360311"/>
            <a:ext cx="4464679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/>
              <a:t>Трансформация ценностных ориентаций современности</a:t>
            </a:r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262357" y="2669022"/>
            <a:ext cx="5023806" cy="2412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dirty="0"/>
              <a:t>Воспитанность (хорошие манеры, вежливость)</a:t>
            </a:r>
            <a:endParaRPr lang="ru-RU" sz="3200" dirty="0" smtClean="0"/>
          </a:p>
          <a:p>
            <a:pPr algn="ctr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1630398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1823</TotalTime>
  <Words>606</Words>
  <Application>Microsoft Office PowerPoint</Application>
  <PresentationFormat>Произвольный</PresentationFormat>
  <Paragraphs>109</Paragraphs>
  <Slides>17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Легкий дым</vt:lpstr>
      <vt:lpstr> Проблема компенсаторности качеств личности современного педагога </vt:lpstr>
      <vt:lpstr>«Ничто так прочно не запоминают ученики, как ошибки своих учителей»                                     </vt:lpstr>
      <vt:lpstr>Ценностный портрет современного учителя </vt:lpstr>
      <vt:lpstr>Ценностный портрет современного учителя </vt:lpstr>
      <vt:lpstr>Ценностный портрет современного учителя </vt:lpstr>
      <vt:lpstr>Ценностный портрет современного учителя </vt:lpstr>
      <vt:lpstr>Ценности педагогов со стажем более 15 лет</vt:lpstr>
      <vt:lpstr>Ценностные ориентации прошлого</vt:lpstr>
      <vt:lpstr>Ценностные ориентации прошлого</vt:lpstr>
      <vt:lpstr>Ценностные ориентации прошлого</vt:lpstr>
      <vt:lpstr>Ценностные ориентации прошлого</vt:lpstr>
      <vt:lpstr>Ценностные ориентации прошлого</vt:lpstr>
      <vt:lpstr>Ценностные ориентации прошлого</vt:lpstr>
      <vt:lpstr>Ценностные ориентации прошлого</vt:lpstr>
      <vt:lpstr>Тенденции ценностных изменений профессиональной деятельности педагога </vt:lpstr>
      <vt:lpstr>Рефлексия искусства как механизм переосмысления ценностей профессиональной деятельности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и проведение вебинара</dc:title>
  <dc:creator>Grin</dc:creator>
  <cp:lastModifiedBy>Пользователь Windows</cp:lastModifiedBy>
  <cp:revision>76</cp:revision>
  <dcterms:created xsi:type="dcterms:W3CDTF">2017-12-12T05:43:48Z</dcterms:created>
  <dcterms:modified xsi:type="dcterms:W3CDTF">2019-03-11T18:11:41Z</dcterms:modified>
</cp:coreProperties>
</file>